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Instrument Sans Medium" pitchFamily="2" charset="0"/>
      <p:regular r:id="rId13"/>
    </p:embeddedFont>
    <p:embeddedFont>
      <p:font typeface="Instrument Sans Semi Bold" pitchFamily="2" charset="0"/>
      <p:regular r:id="rId14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2D2D"/>
    <a:srgbClr val="3D3D3D"/>
    <a:srgbClr val="313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font" Target="fonts/font1.fntdata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notesMaster" Target="notesMasters/notesMaster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font" Target="fonts/font2.fntdata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4331B-FC72-F640-9E4B-ECFC771A7937}" type="datetimeFigureOut">
              <a:rPr lang="cs-CZ"/>
              <a:t>07.05.2025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59724-C6F6-C444-B920-A7EFB21A9618}" type="slidenum">
              <a:rPr lang="cs-CZ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965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4" Type="http://schemas.openxmlformats.org/officeDocument/2006/relationships/image" Target="../media/image2.png" 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4" Type="http://schemas.openxmlformats.org/officeDocument/2006/relationships/image" Target="../media/image2.png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4" Type="http://schemas.openxmlformats.org/officeDocument/2006/relationships/image" Target="../media/image2.png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4" Type="http://schemas.openxmlformats.org/officeDocument/2006/relationships/image" Target="../media/image2.png" 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4" Type="http://schemas.openxmlformats.org/officeDocument/2006/relationships/image" Target="../media/image2.png" 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4" Type="http://schemas.openxmlformats.org/officeDocument/2006/relationships/image" Target="../media/image2.png" 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4" Type="http://schemas.openxmlformats.org/officeDocument/2006/relationships/image" Target="../media/image2.png" 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4" Type="http://schemas.openxmlformats.org/officeDocument/2006/relationships/image" Target="../media/image2.png" 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4" Type="http://schemas.openxmlformats.org/officeDocument/2006/relationships/image" Target="../media/image2.png" 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4" Type="http://schemas.openxmlformats.org/officeDocument/2006/relationships/image" Target="../media/image2.png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3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5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9.png" /><Relationship Id="rId4" Type="http://schemas.openxmlformats.org/officeDocument/2006/relationships/image" Target="../media/image8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8.xml" /><Relationship Id="rId6" Type="http://schemas.openxmlformats.org/officeDocument/2006/relationships/image" Target="../media/image13.png" /><Relationship Id="rId5" Type="http://schemas.openxmlformats.org/officeDocument/2006/relationships/image" Target="../media/image12.png" /><Relationship Id="rId4" Type="http://schemas.openxmlformats.org/officeDocument/2006/relationships/image" Target="../media/image11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9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0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011204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Jupiter a plynné planety: Giganti naší sluneční soustavy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47770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Objevte nádheru největších obyvatel sluneční soustavy. Ponořte se do světa Jupiteru a jeho bratrů, plynůmi obřími složenými převážně z vodíku a helia.</a:t>
            </a:r>
            <a:endParaRPr lang="en-US" sz="1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99260"/>
            <a:ext cx="1029116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Zápisky k Jupiteru a plynným planetám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861667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Jupiter a další plynné planety jsou složeny hlavně z vodíku a helia. Nemají pevný povrch jako Země, rotují velmi rychle, což vytváří silné větry a bouře. Velká rudá skvrna je obří bouře na Jupiteru, trvající více než tři století.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3842623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Galileovy měsíce Jupitera, jako Europa nebo Ganymedes, představují potenciální místa pro hledání života mimo Zemi. Saturn je proslulý svými ledovými prstenci, které jsou unikátní v celé soustavě.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823579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Uran je zajímavý svou osou rotace téměř ležící na boku, což způsobuje extrémní sezónní změny a zvláštní počasí. Neptun je nejvzdálenější plynnou planetou a v jeho atmosféře vane nejsilnější vítr v naší soustavě.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804535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Budoucí mise, jako ESA JUICE, budou prohlubovat naše znalosti o těchto gigantických světech a pomohou pochopit formování planet a potenciál pro život ve vesmíru.</a:t>
            </a:r>
            <a:endParaRPr lang="en-US" sz="1750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CDD7554-966F-1A53-7CFC-8C564BE2F1A4}"/>
              </a:ext>
            </a:extLst>
          </p:cNvPr>
          <p:cNvSpPr/>
          <p:nvPr/>
        </p:nvSpPr>
        <p:spPr>
          <a:xfrm>
            <a:off x="12676309" y="7704259"/>
            <a:ext cx="1828800" cy="417636"/>
          </a:xfrm>
          <a:prstGeom prst="rect">
            <a:avLst/>
          </a:prstGeom>
          <a:solidFill>
            <a:srgbClr val="2D2D2D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901541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Co jsou plynné planety a čím se liší od terestrických planet?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368040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5" name="Text 2"/>
          <p:cNvSpPr/>
          <p:nvPr/>
        </p:nvSpPr>
        <p:spPr>
          <a:xfrm>
            <a:off x="1028224" y="360247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Složení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4092893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Plynné planety tvoří hlavně vodík a helium, terestrické jsou skalnaté.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3368040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8" name="Text 5"/>
          <p:cNvSpPr/>
          <p:nvPr/>
        </p:nvSpPr>
        <p:spPr>
          <a:xfrm>
            <a:off x="4919901" y="360247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Velikost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9901" y="4092893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Plynní obři jsou obrovští, mnohem větší než Země.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642848"/>
            <a:ext cx="7556421" cy="1685092"/>
          </a:xfrm>
          <a:prstGeom prst="roundRect">
            <a:avLst>
              <a:gd name="adj" fmla="val 5654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1" name="Text 8"/>
          <p:cNvSpPr/>
          <p:nvPr/>
        </p:nvSpPr>
        <p:spPr>
          <a:xfrm>
            <a:off x="1028224" y="587728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Hustota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8224" y="6367701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Mají nízkou hustotu díky plynné atmosféře, kdežto Země je hustá a pevná.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72141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Jupiter: Král planet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Charakteristika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57831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Největší planeta sluneční soustavy s masivní atmosférou.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997166"/>
            <a:ext cx="298334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Oběžná dráha a rotace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57831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Oběhne Slunce za 12 let. Rotuje nejrychleji, proto má silné větry.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Magnetosféra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57831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Silné magnetické pole, chrání je před kosmickým zářením.</a:t>
            </a:r>
            <a:endParaRPr lang="en-US" sz="175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52E0E9B-1480-7D30-9484-6ECAB268F3C6}"/>
              </a:ext>
            </a:extLst>
          </p:cNvPr>
          <p:cNvSpPr txBox="1"/>
          <p:nvPr/>
        </p:nvSpPr>
        <p:spPr>
          <a:xfrm>
            <a:off x="6405196" y="319600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9F30C6CB-D183-43C6-1309-E6079ADDB916}"/>
              </a:ext>
            </a:extLst>
          </p:cNvPr>
          <p:cNvSpPr/>
          <p:nvPr/>
        </p:nvSpPr>
        <p:spPr>
          <a:xfrm>
            <a:off x="12707302" y="7548929"/>
            <a:ext cx="1821105" cy="569302"/>
          </a:xfrm>
          <a:prstGeom prst="rect">
            <a:avLst/>
          </a:prstGeom>
          <a:solidFill>
            <a:srgbClr val="2D2D2D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88797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Velká rudá skvrna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93691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5" name="Text 2"/>
          <p:cNvSpPr/>
          <p:nvPr/>
        </p:nvSpPr>
        <p:spPr>
          <a:xfrm>
            <a:off x="7017306" y="301478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Obří bouře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017306" y="3505200"/>
            <a:ext cx="28994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Anticyklona větší než Země, trvá přes 300 let.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200203" y="293691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8" name="Text 5"/>
          <p:cNvSpPr/>
          <p:nvPr/>
        </p:nvSpPr>
        <p:spPr>
          <a:xfrm>
            <a:off x="10937319" y="301478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Rychlost větru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937319" y="3505200"/>
            <a:ext cx="289941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Dosahuje až 400 km/h, největší bouře ve sluneční soustavě.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04753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1" name="Text 8"/>
          <p:cNvSpPr/>
          <p:nvPr/>
        </p:nvSpPr>
        <p:spPr>
          <a:xfrm>
            <a:off x="7017306" y="51254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Význam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017306" y="5615821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Studie skvrny pomáhají pochopit atmosférické procesy obřích planet.</a:t>
            </a:r>
            <a:endParaRPr lang="en-US" sz="1750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25361F30-3B76-1A2A-B776-7ECAD7021886}"/>
              </a:ext>
            </a:extLst>
          </p:cNvPr>
          <p:cNvSpPr/>
          <p:nvPr/>
        </p:nvSpPr>
        <p:spPr>
          <a:xfrm>
            <a:off x="12719172" y="7726442"/>
            <a:ext cx="1828800" cy="490538"/>
          </a:xfrm>
          <a:prstGeom prst="rect">
            <a:avLst/>
          </a:prstGeom>
          <a:solidFill>
            <a:srgbClr val="2D2D2D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075611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Měsíce Jupitera: Galileovy měsíce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833330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5" name="Text 2"/>
          <p:cNvSpPr/>
          <p:nvPr/>
        </p:nvSpPr>
        <p:spPr>
          <a:xfrm>
            <a:off x="6790373" y="28333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Io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790373" y="3323749"/>
            <a:ext cx="70462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Nejaktivnější vulkanická aktivita v celé sluneční soustavě.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620351" y="3913465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8" name="Text 5"/>
          <p:cNvSpPr/>
          <p:nvPr/>
        </p:nvSpPr>
        <p:spPr>
          <a:xfrm>
            <a:off x="7130534" y="39134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Europa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130534" y="4403884"/>
            <a:ext cx="6706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Pod ledovým povrchem možný oceán, potenciál pro život.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960632" y="4993600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1" name="Text 8"/>
          <p:cNvSpPr/>
          <p:nvPr/>
        </p:nvSpPr>
        <p:spPr>
          <a:xfrm>
            <a:off x="7470815" y="499360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Ganymedes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470815" y="5484019"/>
            <a:ext cx="63657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Největší měsíc, větší než planeta Merkur.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7300913" y="6073735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4" name="Text 11"/>
          <p:cNvSpPr/>
          <p:nvPr/>
        </p:nvSpPr>
        <p:spPr>
          <a:xfrm>
            <a:off x="7811095" y="60737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Callisto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811095" y="6564154"/>
            <a:ext cx="60255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Silně kráterovaný, jeden z nejstarších povrchů v soustavě.</a:t>
            </a:r>
            <a:endParaRPr lang="en-US" sz="1750" dirty="0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FB9DA5AC-6615-FCD7-637F-61E81D4649AF}"/>
              </a:ext>
            </a:extLst>
          </p:cNvPr>
          <p:cNvSpPr/>
          <p:nvPr/>
        </p:nvSpPr>
        <p:spPr>
          <a:xfrm>
            <a:off x="12705984" y="7644289"/>
            <a:ext cx="1828800" cy="556736"/>
          </a:xfrm>
          <a:prstGeom prst="rect">
            <a:avLst/>
          </a:prstGeom>
          <a:solidFill>
            <a:srgbClr val="2D2D2D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986480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Saturn: Prstence a unikátní vlastnosti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743789" y="36853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Prstence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175760"/>
            <a:ext cx="3785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Tvořeny z ledu, prachu a kamenů.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980861"/>
            <a:ext cx="3785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Mnoho tenkých prstenců různých velikostí.</a:t>
            </a:r>
            <a:endParaRPr lang="en-US" sz="175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547717" y="4483775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9937790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Atmosféra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9937790" y="3351967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Bohatá na vodík a helium, se silnými větry.</a:t>
            </a:r>
            <a:endParaRPr lang="en-US" sz="1750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7944326" y="3100149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2" name="Text 8"/>
          <p:cNvSpPr/>
          <p:nvPr/>
        </p:nvSpPr>
        <p:spPr>
          <a:xfrm>
            <a:off x="9937790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Magnetosféra</a:t>
            </a:r>
            <a:endParaRPr lang="en-US" sz="2200" dirty="0"/>
          </a:p>
        </p:txBody>
      </p:sp>
      <p:sp>
        <p:nvSpPr>
          <p:cNvPr id="13" name="Text 9"/>
          <p:cNvSpPr/>
          <p:nvPr/>
        </p:nvSpPr>
        <p:spPr>
          <a:xfrm>
            <a:off x="9937790" y="580453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Rozsáhlé magnetické pole, ovlivňující prstence.</a:t>
            </a:r>
            <a:endParaRPr lang="en-US" sz="1750" dirty="0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944326" y="5867400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EB39DE22-2543-D719-C44A-86641494D74E}"/>
              </a:ext>
            </a:extLst>
          </p:cNvPr>
          <p:cNvSpPr/>
          <p:nvPr/>
        </p:nvSpPr>
        <p:spPr>
          <a:xfrm>
            <a:off x="12485077" y="7748221"/>
            <a:ext cx="2057400" cy="404446"/>
          </a:xfrm>
          <a:prstGeom prst="rect">
            <a:avLst/>
          </a:prstGeom>
          <a:solidFill>
            <a:srgbClr val="2D2D2D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662720"/>
            <a:ext cx="579905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Uran: Planeta na boku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711660"/>
            <a:ext cx="4347567" cy="90725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020604" y="59590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Osa rotace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020604" y="6449497"/>
            <a:ext cx="389393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Rotuje téměř na boku, pod úhlem 98°.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357" y="4711660"/>
            <a:ext cx="4347567" cy="90725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368171" y="59590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Atmosférické jevy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5368171" y="6449497"/>
            <a:ext cx="389393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Studené větry a metan dodávají modrozelenou barvu.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8924" y="4711660"/>
            <a:ext cx="4347567" cy="90725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5738" y="59590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Důsledky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715738" y="6449497"/>
            <a:ext cx="389393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Sezónní změny jsou extrémní, trvají desítky let.</a:t>
            </a:r>
            <a:endParaRPr lang="en-US" sz="1750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88B931B6-5D9A-7767-56C7-24780B6D7BC7}"/>
              </a:ext>
            </a:extLst>
          </p:cNvPr>
          <p:cNvSpPr/>
          <p:nvPr/>
        </p:nvSpPr>
        <p:spPr>
          <a:xfrm>
            <a:off x="12695277" y="7627326"/>
            <a:ext cx="1828800" cy="514881"/>
          </a:xfrm>
          <a:prstGeom prst="rect">
            <a:avLst/>
          </a:prstGeom>
          <a:solidFill>
            <a:srgbClr val="2D2D2D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360902"/>
            <a:ext cx="1013591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Neptun: Nejvzdálenější plynná planeta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40984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5" name="Text 2"/>
          <p:cNvSpPr/>
          <p:nvPr/>
        </p:nvSpPr>
        <p:spPr>
          <a:xfrm>
            <a:off x="1530906" y="548771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Větry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530906" y="5978128"/>
            <a:ext cx="342149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Nejsilnější větry v solární soustavě, až 2100 km/h.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35893" y="540984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8" name="Text 5"/>
          <p:cNvSpPr/>
          <p:nvPr/>
        </p:nvSpPr>
        <p:spPr>
          <a:xfrm>
            <a:off x="5973008" y="548771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Velká tmavá skvrna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973008" y="5978128"/>
            <a:ext cx="342149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Podobná Velké rudé skvrně na Jupiteru, obří bouře.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677995" y="540984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1" name="Text 8"/>
          <p:cNvSpPr/>
          <p:nvPr/>
        </p:nvSpPr>
        <p:spPr>
          <a:xfrm>
            <a:off x="10415111" y="548771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Atmosféra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415111" y="5978128"/>
            <a:ext cx="342149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Bohatá na vodík, helium a metan.</a:t>
            </a:r>
            <a:endParaRPr lang="en-US" sz="1750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6BD37A8F-DE40-C248-8E81-EA43A7615AAA}"/>
              </a:ext>
            </a:extLst>
          </p:cNvPr>
          <p:cNvSpPr/>
          <p:nvPr/>
        </p:nvSpPr>
        <p:spPr>
          <a:xfrm rot="10800000" flipV="1">
            <a:off x="12714944" y="7671288"/>
            <a:ext cx="1828800" cy="454607"/>
          </a:xfrm>
          <a:prstGeom prst="rect">
            <a:avLst/>
          </a:prstGeom>
          <a:solidFill>
            <a:srgbClr val="2D2D2D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165402"/>
            <a:ext cx="875073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Budoucí výzkum plynných planet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214342"/>
            <a:ext cx="4196358" cy="1685092"/>
          </a:xfrm>
          <a:prstGeom prst="roundRect">
            <a:avLst>
              <a:gd name="adj" fmla="val 5654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5" name="Text 2"/>
          <p:cNvSpPr/>
          <p:nvPr/>
        </p:nvSpPr>
        <p:spPr>
          <a:xfrm>
            <a:off x="1028224" y="54487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Mise JUICE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5939195"/>
            <a:ext cx="372749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Studium Jupiterových měsíců a jejich habitability.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16962" y="5214342"/>
            <a:ext cx="4196358" cy="1685092"/>
          </a:xfrm>
          <a:prstGeom prst="roundRect">
            <a:avLst>
              <a:gd name="adj" fmla="val 5654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8" name="Text 5"/>
          <p:cNvSpPr/>
          <p:nvPr/>
        </p:nvSpPr>
        <p:spPr>
          <a:xfrm>
            <a:off x="5451396" y="54487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Veřejná data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51396" y="5939195"/>
            <a:ext cx="372749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Nové snímky a data z vysoké oběžné dráhy.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640133" y="5214342"/>
            <a:ext cx="4196358" cy="1685092"/>
          </a:xfrm>
          <a:prstGeom prst="roundRect">
            <a:avLst>
              <a:gd name="adj" fmla="val 5654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1" name="Text 8"/>
          <p:cNvSpPr/>
          <p:nvPr/>
        </p:nvSpPr>
        <p:spPr>
          <a:xfrm>
            <a:off x="9874568" y="5448776"/>
            <a:ext cx="294536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Technologický pokrok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874568" y="5939195"/>
            <a:ext cx="372749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Pokročilé senzory a AI pro analýzu dat v reálném čase.</a:t>
            </a:r>
            <a:endParaRPr lang="en-US" sz="1750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27DF42B2-9B43-57DC-18D2-F6BDC49C0855}"/>
              </a:ext>
            </a:extLst>
          </p:cNvPr>
          <p:cNvSpPr/>
          <p:nvPr/>
        </p:nvSpPr>
        <p:spPr>
          <a:xfrm>
            <a:off x="12687658" y="7770201"/>
            <a:ext cx="1828800" cy="360695"/>
          </a:xfrm>
          <a:prstGeom prst="rect">
            <a:avLst/>
          </a:prstGeom>
          <a:solidFill>
            <a:srgbClr val="2D2D2D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Vlastní</PresentationFormat>
  <Paragraphs>0</Paragraphs>
  <Slides>10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tomas biak</cp:lastModifiedBy>
  <cp:revision>3</cp:revision>
  <dcterms:created xsi:type="dcterms:W3CDTF">2025-05-07T00:26:19Z</dcterms:created>
  <dcterms:modified xsi:type="dcterms:W3CDTF">2025-05-07T06:15:09Z</dcterms:modified>
</cp:coreProperties>
</file>